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" r:id="rId2"/>
    <p:sldId id="271" r:id="rId3"/>
    <p:sldId id="270" r:id="rId4"/>
    <p:sldId id="261" r:id="rId5"/>
    <p:sldId id="258" r:id="rId6"/>
    <p:sldId id="262" r:id="rId7"/>
    <p:sldId id="263" r:id="rId8"/>
    <p:sldId id="264" r:id="rId9"/>
    <p:sldId id="265" r:id="rId10"/>
    <p:sldId id="260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7D46E332-BCB0-4950-9669-62DAF6EF261A}">
          <p14:sldIdLst>
            <p14:sldId id="259"/>
            <p14:sldId id="271"/>
            <p14:sldId id="270"/>
          </p14:sldIdLst>
        </p14:section>
        <p14:section name="Install BlueTool" id="{7F6D2BBA-224A-4AD2-B8E7-F15899A367E6}">
          <p14:sldIdLst>
            <p14:sldId id="261"/>
            <p14:sldId id="258"/>
          </p14:sldIdLst>
        </p14:section>
        <p14:section name="Enable Test Mode" id="{817BE7D3-E896-4591-9A3A-E925FD3582DC}">
          <p14:sldIdLst>
            <p14:sldId id="262"/>
            <p14:sldId id="263"/>
            <p14:sldId id="264"/>
            <p14:sldId id="265"/>
            <p14:sldId id="260"/>
            <p14:sldId id="266"/>
            <p14:sldId id="267"/>
            <p14:sldId id="268"/>
          </p14:sldIdLst>
        </p14:section>
        <p14:section name="Set Tx Carrier Frequency ARM" id="{8E26C37E-5847-4184-93A9-DCA576370936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2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4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3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257300"/>
            <a:ext cx="10515600" cy="491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2019/5/9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1"/>
          <p:cNvSpPr txBox="1">
            <a:spLocks noChangeArrowheads="1"/>
          </p:cNvSpPr>
          <p:nvPr/>
        </p:nvSpPr>
        <p:spPr bwMode="auto">
          <a:xfrm>
            <a:off x="638084" y="4191148"/>
            <a:ext cx="8212953" cy="349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 anchor="ctr"/>
          <a:lstStyle/>
          <a:p>
            <a:r>
              <a:rPr lang="en-US" altLang="zh-TW" sz="2400" dirty="0" err="1">
                <a:latin typeface="Helvetica" panose="020B0604020202020204" pitchFamily="34" charset="0"/>
              </a:rPr>
              <a:t>BlueTool</a:t>
            </a:r>
            <a:r>
              <a:rPr lang="en-US" altLang="zh-TW" sz="2400" dirty="0">
                <a:latin typeface="Helvetica" panose="020B0604020202020204" pitchFamily="34" charset="0"/>
              </a:rPr>
              <a:t> Install and Test Command</a:t>
            </a: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B257573-347A-4EE3-837F-E030871F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HW</a:t>
            </a:r>
            <a:r>
              <a:rPr lang="zh-TW" altLang="en-US" dirty="0"/>
              <a:t> </a:t>
            </a:r>
            <a:r>
              <a:rPr lang="en-US" altLang="zh-TW" dirty="0"/>
              <a:t>Rework </a:t>
            </a:r>
            <a:endParaRPr lang="zh-TW" altLang="en-US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EF476425-5A4E-481F-BC56-BB1D97F6F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301" y="1367161"/>
            <a:ext cx="3434102" cy="369311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A89CF10-D3BA-408F-8871-1DF72C946991}"/>
              </a:ext>
            </a:extLst>
          </p:cNvPr>
          <p:cNvSpPr/>
          <p:nvPr/>
        </p:nvSpPr>
        <p:spPr>
          <a:xfrm>
            <a:off x="1518082" y="2512381"/>
            <a:ext cx="506027" cy="35510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/>
              <a:t>GND</a:t>
            </a:r>
            <a:endParaRPr lang="zh-TW" altLang="en-US" sz="1200" b="1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12B183E-32DB-46CE-90BF-B708FCAE5206}"/>
              </a:ext>
            </a:extLst>
          </p:cNvPr>
          <p:cNvSpPr/>
          <p:nvPr/>
        </p:nvSpPr>
        <p:spPr>
          <a:xfrm>
            <a:off x="2464719" y="2513861"/>
            <a:ext cx="376135" cy="35510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/>
              <a:t>Tx</a:t>
            </a:r>
            <a:endParaRPr lang="zh-TW" altLang="en-US" sz="1200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1A1EBA2-6EE5-43F5-81C0-701097F8A41E}"/>
              </a:ext>
            </a:extLst>
          </p:cNvPr>
          <p:cNvSpPr/>
          <p:nvPr/>
        </p:nvSpPr>
        <p:spPr>
          <a:xfrm>
            <a:off x="3203045" y="2950347"/>
            <a:ext cx="376135" cy="35510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200" b="1" dirty="0"/>
              <a:t>Rx</a:t>
            </a:r>
            <a:endParaRPr lang="zh-TW" altLang="en-US" sz="1200" b="1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AEBB810-A2FE-41ED-84A1-409053C3E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31" y="2282793"/>
            <a:ext cx="2292110" cy="82015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4555827-5F0C-4648-B65D-652D5C2453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677" y="2282793"/>
            <a:ext cx="2301142" cy="806210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D8DC1766-54F0-4B63-8AC8-792A9E5BE0DA}"/>
              </a:ext>
            </a:extLst>
          </p:cNvPr>
          <p:cNvSpPr txBox="1"/>
          <p:nvPr/>
        </p:nvSpPr>
        <p:spPr>
          <a:xfrm>
            <a:off x="4724631" y="1185169"/>
            <a:ext cx="4232940" cy="86177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Important!!! </a:t>
            </a:r>
          </a:p>
          <a:p>
            <a:r>
              <a:rPr lang="en-US" altLang="zh-TW" sz="1600" dirty="0"/>
              <a:t>Must to use USB to TTL module serial converter, and connect </a:t>
            </a:r>
            <a:r>
              <a:rPr lang="en-US" altLang="zh-TW" sz="1600" b="1" dirty="0">
                <a:solidFill>
                  <a:srgbClr val="00B050"/>
                </a:solidFill>
              </a:rPr>
              <a:t>Tx</a:t>
            </a:r>
            <a:r>
              <a:rPr lang="zh-TW" altLang="en-US" sz="1600" b="1" dirty="0">
                <a:solidFill>
                  <a:srgbClr val="00B050"/>
                </a:solidFill>
              </a:rPr>
              <a:t>、</a:t>
            </a:r>
            <a:r>
              <a:rPr lang="en-US" altLang="zh-TW" sz="1600" b="1" dirty="0">
                <a:solidFill>
                  <a:srgbClr val="00B050"/>
                </a:solidFill>
              </a:rPr>
              <a:t>Rx</a:t>
            </a:r>
            <a:r>
              <a:rPr lang="zh-TW" altLang="en-US" sz="1600" b="1" dirty="0">
                <a:solidFill>
                  <a:srgbClr val="00B050"/>
                </a:solidFill>
              </a:rPr>
              <a:t> </a:t>
            </a:r>
            <a:r>
              <a:rPr lang="en-US" altLang="zh-TW" sz="1600" b="1" dirty="0">
                <a:solidFill>
                  <a:srgbClr val="00B050"/>
                </a:solidFill>
              </a:rPr>
              <a:t>and</a:t>
            </a:r>
            <a:r>
              <a:rPr lang="zh-TW" altLang="en-US" sz="1600" b="1" dirty="0">
                <a:solidFill>
                  <a:srgbClr val="00B050"/>
                </a:solidFill>
              </a:rPr>
              <a:t> </a:t>
            </a:r>
            <a:r>
              <a:rPr lang="en-US" altLang="zh-TW" sz="1600" b="1" dirty="0">
                <a:solidFill>
                  <a:srgbClr val="00B050"/>
                </a:solidFill>
              </a:rPr>
              <a:t>GND </a:t>
            </a:r>
            <a:r>
              <a:rPr lang="en-US" altLang="zh-TW" sz="1600" dirty="0"/>
              <a:t>to PCB</a:t>
            </a:r>
            <a:endParaRPr lang="zh-TW" altLang="en-US" sz="1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80D060B-35CD-4F38-977F-B2C4C8E57B47}"/>
              </a:ext>
            </a:extLst>
          </p:cNvPr>
          <p:cNvSpPr/>
          <p:nvPr/>
        </p:nvSpPr>
        <p:spPr>
          <a:xfrm>
            <a:off x="7532969" y="2476869"/>
            <a:ext cx="443883" cy="39061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3D9D5D0B-4840-41BB-93FC-93D74D889663}"/>
              </a:ext>
            </a:extLst>
          </p:cNvPr>
          <p:cNvSpPr txBox="1"/>
          <p:nvPr/>
        </p:nvSpPr>
        <p:spPr>
          <a:xfrm>
            <a:off x="747668" y="997829"/>
            <a:ext cx="387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FF0000"/>
                </a:solidFill>
              </a:rPr>
              <a:t>Need to  jumper wire Tx</a:t>
            </a:r>
            <a:r>
              <a:rPr lang="zh-TW" altLang="en-US" b="1" dirty="0">
                <a:solidFill>
                  <a:srgbClr val="FF0000"/>
                </a:solidFill>
              </a:rPr>
              <a:t>、</a:t>
            </a:r>
            <a:r>
              <a:rPr lang="en-US" altLang="zh-TW" b="1" dirty="0">
                <a:solidFill>
                  <a:srgbClr val="FF0000"/>
                </a:solidFill>
              </a:rPr>
              <a:t>Rx</a:t>
            </a:r>
            <a:r>
              <a:rPr lang="zh-TW" altLang="en-US" b="1" dirty="0">
                <a:solidFill>
                  <a:srgbClr val="FF0000"/>
                </a:solidFill>
              </a:rPr>
              <a:t>、</a:t>
            </a:r>
            <a:r>
              <a:rPr lang="en-US" altLang="zh-TW" b="1" dirty="0">
                <a:solidFill>
                  <a:srgbClr val="FF0000"/>
                </a:solidFill>
              </a:rPr>
              <a:t>GND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6B9D7689-BD44-4957-B891-244FAC9CB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631" y="3429000"/>
            <a:ext cx="4531546" cy="2360180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E6C8B661-6CE2-4F31-8613-95FA3AEB21DA}"/>
              </a:ext>
            </a:extLst>
          </p:cNvPr>
          <p:cNvSpPr txBox="1"/>
          <p:nvPr/>
        </p:nvSpPr>
        <p:spPr>
          <a:xfrm>
            <a:off x="6554319" y="3964972"/>
            <a:ext cx="1544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>
                <a:solidFill>
                  <a:srgbClr val="0000FF"/>
                </a:solidFill>
              </a:rPr>
              <a:t>Complete plot</a:t>
            </a:r>
            <a:endParaRPr lang="zh-TW" alt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524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3CA7D51-F8BC-4E42-AE7E-DDF5EC3B7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</a:t>
            </a:r>
            <a:endParaRPr lang="zh-TW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5251B44-8D8D-42C7-AE26-A0CF7C649A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2484967"/>
          </a:xfrm>
        </p:spPr>
        <p:txBody>
          <a:bodyPr>
            <a:normAutofit/>
          </a:bodyPr>
          <a:lstStyle/>
          <a:p>
            <a:r>
              <a:rPr lang="en-US" altLang="zh-TW" sz="2200" dirty="0"/>
              <a:t>After power on, need to wait </a:t>
            </a:r>
            <a:r>
              <a:rPr lang="en-US" altLang="zh-TW" sz="2200" b="1" dirty="0"/>
              <a:t>1 minute </a:t>
            </a:r>
            <a:r>
              <a:rPr lang="en-US" altLang="zh-TW" sz="2200" dirty="0"/>
              <a:t>and can start to deliver command</a:t>
            </a:r>
          </a:p>
          <a:p>
            <a:r>
              <a:rPr lang="en-US" altLang="zh-TW" sz="2200" dirty="0"/>
              <a:t>If display error message, need to</a:t>
            </a:r>
          </a:p>
          <a:p>
            <a:pPr marL="0" indent="0">
              <a:buNone/>
            </a:pPr>
            <a:r>
              <a:rPr lang="en-US" altLang="zh-TW" sz="2200" dirty="0"/>
              <a:t>	(1) DUT Reset (power off then power on)</a:t>
            </a:r>
          </a:p>
          <a:p>
            <a:pPr marL="0" indent="0">
              <a:buNone/>
            </a:pPr>
            <a:r>
              <a:rPr lang="en-US" altLang="zh-TW" sz="2200" dirty="0"/>
              <a:t>	(2) Re-plug in USB</a:t>
            </a:r>
          </a:p>
          <a:p>
            <a:pPr marL="0" indent="0">
              <a:buNone/>
            </a:pPr>
            <a:r>
              <a:rPr lang="en-US" altLang="zh-TW" sz="2200" dirty="0"/>
              <a:t>	(3) Close </a:t>
            </a:r>
            <a:r>
              <a:rPr lang="en-US" altLang="zh-TW" sz="2200" dirty="0" err="1"/>
              <a:t>BlueTool</a:t>
            </a:r>
            <a:r>
              <a:rPr lang="en-US" altLang="zh-TW" sz="2200" dirty="0"/>
              <a:t> and open tool again</a:t>
            </a:r>
          </a:p>
        </p:txBody>
      </p:sp>
    </p:spTree>
    <p:extLst>
      <p:ext uri="{BB962C8B-B14F-4D97-AF65-F5344CB8AC3E}">
        <p14:creationId xmlns:p14="http://schemas.microsoft.com/office/powerpoint/2010/main" val="1049127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A. Install </a:t>
            </a:r>
            <a:r>
              <a:rPr lang="en-US" altLang="zh-TW" b="1" dirty="0" err="1">
                <a:latin typeface="Calibri" panose="020F0502020204030204" pitchFamily="34" charset="0"/>
                <a:cs typeface="Calibri" panose="020F0502020204030204" pitchFamily="34" charset="0"/>
              </a:rPr>
              <a:t>BlueTool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folder </a:t>
            </a:r>
            <a:r>
              <a:rPr lang="en-US" altLang="zh-TW" sz="2000" dirty="0">
                <a:sym typeface="Wingdings" panose="05000000000000000000" pitchFamily="2" charset="2"/>
              </a:rPr>
              <a:t></a:t>
            </a:r>
            <a:r>
              <a:rPr lang="en-US" altLang="zh-TW" sz="2000" dirty="0"/>
              <a:t> Install </a:t>
            </a:r>
            <a:r>
              <a:rPr lang="en-US" altLang="zh-TW" sz="2000" b="1" dirty="0">
                <a:solidFill>
                  <a:srgbClr val="FF0000"/>
                </a:solidFill>
              </a:rPr>
              <a:t>ActivePerl-5.8.4.810-MSWin32-x86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1E411D6-C3A9-4A99-B53A-107E872BB01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3269" y="1686757"/>
            <a:ext cx="6184812" cy="9449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3353910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Install </a:t>
            </a:r>
            <a:r>
              <a:rPr lang="en-US" altLang="zh-TW" sz="2000" dirty="0" err="1"/>
              <a:t>BlueTool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E3A3E80-1EAB-4015-8B78-5DA1469E5C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614" y="3783367"/>
            <a:ext cx="6598648" cy="102302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246853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字方塊 14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1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6F72F0A-D969-419C-A075-0486CA02517F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159" y="282803"/>
            <a:ext cx="3677285" cy="2788920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F5340-132C-4824-B94C-53F6C915A3D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7051" y="232955"/>
            <a:ext cx="3756660" cy="2888615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1282BE9-D3BC-454E-AB46-69A6EF0F0DB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969" y="179933"/>
            <a:ext cx="3785870" cy="289179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FFAE6D93-9C74-4307-91B6-A3635E281C2F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4813" y="3429000"/>
            <a:ext cx="3792855" cy="287083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31ECA11-A204-459F-B666-46B05538D336}"/>
              </a:ext>
            </a:extLst>
          </p:cNvPr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4957" y="3427095"/>
            <a:ext cx="3804285" cy="2872740"/>
          </a:xfrm>
          <a:prstGeom prst="rect">
            <a:avLst/>
          </a:prstGeom>
        </p:spPr>
      </p:pic>
      <p:sp>
        <p:nvSpPr>
          <p:cNvPr id="2" name="箭號: 向右 1">
            <a:extLst>
              <a:ext uri="{FF2B5EF4-FFF2-40B4-BE49-F238E27FC236}">
                <a16:creationId xmlns:a16="http://schemas.microsoft.com/office/drawing/2014/main" id="{A1611441-4BEA-4754-93EC-D219E3841963}"/>
              </a:ext>
            </a:extLst>
          </p:cNvPr>
          <p:cNvSpPr/>
          <p:nvPr/>
        </p:nvSpPr>
        <p:spPr>
          <a:xfrm>
            <a:off x="3721240" y="1553592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箭號: 向右 8">
            <a:extLst>
              <a:ext uri="{FF2B5EF4-FFF2-40B4-BE49-F238E27FC236}">
                <a16:creationId xmlns:a16="http://schemas.microsoft.com/office/drawing/2014/main" id="{30D720CF-0162-4067-B1A8-DF79800ED3FE}"/>
              </a:ext>
            </a:extLst>
          </p:cNvPr>
          <p:cNvSpPr/>
          <p:nvPr/>
        </p:nvSpPr>
        <p:spPr>
          <a:xfrm>
            <a:off x="7747373" y="1535837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箭號: 向右 9">
            <a:extLst>
              <a:ext uri="{FF2B5EF4-FFF2-40B4-BE49-F238E27FC236}">
                <a16:creationId xmlns:a16="http://schemas.microsoft.com/office/drawing/2014/main" id="{89E27F14-A79E-4CC3-9C5F-6890E381DA0B}"/>
              </a:ext>
            </a:extLst>
          </p:cNvPr>
          <p:cNvSpPr/>
          <p:nvPr/>
        </p:nvSpPr>
        <p:spPr>
          <a:xfrm>
            <a:off x="1280116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1C906D62-6A19-48DE-91E1-9A8336816FA9}"/>
              </a:ext>
            </a:extLst>
          </p:cNvPr>
          <p:cNvSpPr/>
          <p:nvPr/>
        </p:nvSpPr>
        <p:spPr>
          <a:xfrm>
            <a:off x="5551302" y="4708105"/>
            <a:ext cx="611063" cy="310719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E4AF285-9D67-491D-89DE-D18F5E0A3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B. Enable Test Mode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82C2B2-CE86-4F8E-98BB-F28AB22E2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2945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sz="2000" dirty="0"/>
              <a:t>Open </a:t>
            </a:r>
            <a:r>
              <a:rPr lang="en-US" altLang="zh-TW" sz="2000" dirty="0" err="1"/>
              <a:t>BlueTool</a:t>
            </a:r>
            <a:r>
              <a:rPr lang="en-US" altLang="zh-TW" sz="2000" dirty="0"/>
              <a:t> 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209DA7F-B292-422C-9516-16817436CA53}"/>
              </a:ext>
            </a:extLst>
          </p:cNvPr>
          <p:cNvSpPr txBox="1">
            <a:spLocks/>
          </p:cNvSpPr>
          <p:nvPr/>
        </p:nvSpPr>
        <p:spPr>
          <a:xfrm>
            <a:off x="838200" y="19065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View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Log Window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24A9ED7B-F473-4FB5-B899-9F1AF075BC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30300" y="1257298"/>
            <a:ext cx="1670118" cy="42946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3FEBCFF6-59DC-4804-82FC-3DE3B138760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413394" y="2336021"/>
            <a:ext cx="4250560" cy="1472146"/>
          </a:xfrm>
          <a:prstGeom prst="rect">
            <a:avLst/>
          </a:prstGeom>
        </p:spPr>
      </p:pic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5E1D7658-633A-4BCA-AD49-E9DFCF0CF51C}"/>
              </a:ext>
            </a:extLst>
          </p:cNvPr>
          <p:cNvSpPr txBox="1">
            <a:spLocks/>
          </p:cNvSpPr>
          <p:nvPr/>
        </p:nvSpPr>
        <p:spPr>
          <a:xfrm>
            <a:off x="838200" y="4181264"/>
            <a:ext cx="10515600" cy="42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3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HCI Control</a:t>
            </a:r>
            <a:endParaRPr lang="zh-TW" altLang="en-US" sz="2000" b="1" dirty="0">
              <a:solidFill>
                <a:srgbClr val="FF0000"/>
              </a:solidFill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4D84C0BD-E6AE-4DD3-912B-2D56CF0B9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3394" y="4681768"/>
            <a:ext cx="3838575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33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0"/>
            <a:ext cx="10515600" cy="2278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4"/>
            </a:pPr>
            <a:r>
              <a:rPr lang="en-US" altLang="zh-TW" sz="2000" dirty="0"/>
              <a:t>(1)</a:t>
            </a:r>
            <a:r>
              <a:rPr lang="zh-TW" altLang="en-US" sz="2000" dirty="0"/>
              <a:t>  </a:t>
            </a:r>
            <a:r>
              <a:rPr lang="en-US" altLang="zh-TW" sz="2000" dirty="0"/>
              <a:t>In </a:t>
            </a:r>
            <a:r>
              <a:rPr lang="en-US" altLang="zh-TW" sz="2000" b="1" dirty="0"/>
              <a:t>Select HCI Control Window Transport</a:t>
            </a:r>
            <a:r>
              <a:rPr lang="en-US" altLang="zh-TW" sz="2000" dirty="0"/>
              <a:t>, select </a:t>
            </a:r>
            <a:r>
              <a:rPr lang="en-US" altLang="zh-TW" sz="2000" b="1" dirty="0"/>
              <a:t>UART</a:t>
            </a:r>
          </a:p>
          <a:p>
            <a:pPr marL="0" indent="0">
              <a:buNone/>
            </a:pPr>
            <a:r>
              <a:rPr lang="en-US" altLang="zh-TW" sz="2000" dirty="0"/>
              <a:t>        (2)  Key-in COM PORT, the same with device manager</a:t>
            </a:r>
          </a:p>
          <a:p>
            <a:pPr marL="0" indent="0">
              <a:buNone/>
            </a:pPr>
            <a:r>
              <a:rPr lang="en-US" altLang="zh-TW" sz="2000" dirty="0"/>
              <a:t>        (3)  Select baud rate to </a:t>
            </a:r>
            <a:r>
              <a:rPr lang="en-US" altLang="zh-TW" sz="2000" b="1" dirty="0"/>
              <a:t>115200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(4)</a:t>
            </a:r>
            <a:r>
              <a:rPr lang="en-US" altLang="zh-TW" sz="2000" b="1" dirty="0"/>
              <a:t>  </a:t>
            </a:r>
            <a:r>
              <a:rPr lang="en-US" altLang="zh-TW" sz="2000" dirty="0"/>
              <a:t>Cancel</a:t>
            </a:r>
            <a:r>
              <a:rPr lang="en-US" altLang="zh-TW" sz="2000" b="1" dirty="0"/>
              <a:t> CTS flow control   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(5)  Click OK</a:t>
            </a:r>
            <a:endParaRPr lang="zh-TW" altLang="en-US" sz="2000" dirty="0"/>
          </a:p>
        </p:txBody>
      </p: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870C91C0-0A7D-4F74-84A1-D161316E4122}"/>
              </a:ext>
            </a:extLst>
          </p:cNvPr>
          <p:cNvGrpSpPr/>
          <p:nvPr/>
        </p:nvGrpSpPr>
        <p:grpSpPr>
          <a:xfrm>
            <a:off x="1403192" y="3536135"/>
            <a:ext cx="2887160" cy="2543450"/>
            <a:chOff x="1403192" y="3536135"/>
            <a:chExt cx="2887160" cy="2543450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F17F5019-A52C-42CF-833C-E6E26267B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3192" y="3536135"/>
              <a:ext cx="2887160" cy="2543450"/>
            </a:xfrm>
            <a:prstGeom prst="rect">
              <a:avLst/>
            </a:prstGeom>
          </p:spPr>
        </p:pic>
        <p:sp>
          <p:nvSpPr>
            <p:cNvPr id="10" name="文字方塊 9">
              <a:extLst>
                <a:ext uri="{FF2B5EF4-FFF2-40B4-BE49-F238E27FC236}">
                  <a16:creationId xmlns:a16="http://schemas.microsoft.com/office/drawing/2014/main" id="{5EA0255D-4D8B-4919-8413-812FC4977492}"/>
                </a:ext>
              </a:extLst>
            </p:cNvPr>
            <p:cNvSpPr txBox="1"/>
            <p:nvPr/>
          </p:nvSpPr>
          <p:spPr>
            <a:xfrm>
              <a:off x="1546693" y="4804439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(1)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8836425-1CDA-4492-A08D-07B4139DACF1}"/>
                </a:ext>
              </a:extLst>
            </p:cNvPr>
            <p:cNvSpPr/>
            <p:nvPr/>
          </p:nvSpPr>
          <p:spPr>
            <a:xfrm>
              <a:off x="1482571" y="4592577"/>
              <a:ext cx="594804" cy="23969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351CF78-D625-42AE-BAE8-F673FAA7C0CA}"/>
                </a:ext>
              </a:extLst>
            </p:cNvPr>
            <p:cNvSpPr/>
            <p:nvPr/>
          </p:nvSpPr>
          <p:spPr>
            <a:xfrm>
              <a:off x="2142955" y="4654721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DEF6BDF2-5CC8-4031-856B-9E0391266FB6}"/>
                </a:ext>
              </a:extLst>
            </p:cNvPr>
            <p:cNvSpPr txBox="1"/>
            <p:nvPr/>
          </p:nvSpPr>
          <p:spPr>
            <a:xfrm>
              <a:off x="3076111" y="4543148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(2)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D96CBDD-A240-4BF5-97B9-1FE150ACE568}"/>
                </a:ext>
              </a:extLst>
            </p:cNvPr>
            <p:cNvSpPr/>
            <p:nvPr/>
          </p:nvSpPr>
          <p:spPr>
            <a:xfrm>
              <a:off x="2142955" y="4888360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A2ECC84F-E009-4DBD-90EC-F44EF2A05B5C}"/>
                </a:ext>
              </a:extLst>
            </p:cNvPr>
            <p:cNvSpPr txBox="1"/>
            <p:nvPr/>
          </p:nvSpPr>
          <p:spPr>
            <a:xfrm>
              <a:off x="3067931" y="4804439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(3)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FFF2910-9525-41BF-83F6-309EBD007251}"/>
                </a:ext>
              </a:extLst>
            </p:cNvPr>
            <p:cNvSpPr/>
            <p:nvPr/>
          </p:nvSpPr>
          <p:spPr>
            <a:xfrm>
              <a:off x="2110013" y="5110302"/>
              <a:ext cx="990861" cy="17755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文字方塊 16">
              <a:extLst>
                <a:ext uri="{FF2B5EF4-FFF2-40B4-BE49-F238E27FC236}">
                  <a16:creationId xmlns:a16="http://schemas.microsoft.com/office/drawing/2014/main" id="{DBEC53A5-D2B8-4AC2-A645-3A8B8E7CD60C}"/>
                </a:ext>
              </a:extLst>
            </p:cNvPr>
            <p:cNvSpPr txBox="1"/>
            <p:nvPr/>
          </p:nvSpPr>
          <p:spPr>
            <a:xfrm>
              <a:off x="3032942" y="5029801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(4)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82A55C5-EF82-4B42-A48F-316A4A537D40}"/>
                </a:ext>
              </a:extLst>
            </p:cNvPr>
            <p:cNvSpPr/>
            <p:nvPr/>
          </p:nvSpPr>
          <p:spPr>
            <a:xfrm>
              <a:off x="3405064" y="3914755"/>
              <a:ext cx="749685" cy="1784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782C1399-3DE4-47A6-A1F9-723410AAA42D}"/>
                </a:ext>
              </a:extLst>
            </p:cNvPr>
            <p:cNvSpPr txBox="1"/>
            <p:nvPr/>
          </p:nvSpPr>
          <p:spPr>
            <a:xfrm>
              <a:off x="3405064" y="3614833"/>
              <a:ext cx="4527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dirty="0">
                  <a:solidFill>
                    <a:srgbClr val="FF0000"/>
                  </a:solidFill>
                </a:rPr>
                <a:t>(5)</a:t>
              </a:r>
              <a:endParaRPr lang="zh-TW" altLang="en-US" sz="16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1713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360E07C-51C6-4DDF-872F-3A795F5F6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E502C454-BF3F-4E51-A268-1F5A1936D5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altLang="zh-TW" sz="2000" dirty="0"/>
              <a:t>In the HCI Control Command Window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Select </a:t>
            </a:r>
            <a:r>
              <a:rPr lang="en-US" altLang="zh-TW" sz="2000" b="1" dirty="0"/>
              <a:t>7.3 Host Controller &amp; Baseband Command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In the main body of the window, double-click </a:t>
            </a:r>
            <a:r>
              <a:rPr lang="en-US" altLang="zh-TW" sz="2000" b="1" dirty="0"/>
              <a:t>Reset</a:t>
            </a:r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r>
              <a:rPr lang="en-US" altLang="zh-TW" sz="2000" dirty="0"/>
              <a:t>In the log window, the last line reads status = 0x0 (0, "Success")</a:t>
            </a:r>
            <a:endParaRPr lang="zh-TW" altLang="zh-TW" sz="2000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A0DADBEF-3C96-4C8C-8873-5B1D37D5FE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599" y="3055295"/>
            <a:ext cx="4190978" cy="140129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文字方塊 21">
            <a:extLst>
              <a:ext uri="{FF2B5EF4-FFF2-40B4-BE49-F238E27FC236}">
                <a16:creationId xmlns:a16="http://schemas.microsoft.com/office/drawing/2014/main" id="{EA82538F-B304-47DD-8626-BCB120D4BEAE}"/>
              </a:ext>
            </a:extLst>
          </p:cNvPr>
          <p:cNvSpPr txBox="1"/>
          <p:nvPr/>
        </p:nvSpPr>
        <p:spPr>
          <a:xfrm>
            <a:off x="3153551" y="309044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AED5162-E5CA-4BF9-805F-101BF0A131A7}"/>
              </a:ext>
            </a:extLst>
          </p:cNvPr>
          <p:cNvSpPr txBox="1"/>
          <p:nvPr/>
        </p:nvSpPr>
        <p:spPr>
          <a:xfrm>
            <a:off x="1016492" y="390395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FEC4AFF2-FAFA-4AB2-8C45-A1F46FB1693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96000" y="2860801"/>
            <a:ext cx="2863618" cy="3586576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0052DC71-1653-4135-BAF0-D6C471C3C458}"/>
              </a:ext>
            </a:extLst>
          </p:cNvPr>
          <p:cNvSpPr txBox="1"/>
          <p:nvPr/>
        </p:nvSpPr>
        <p:spPr>
          <a:xfrm>
            <a:off x="8083815" y="513963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dirty="0">
                <a:solidFill>
                  <a:srgbClr val="FF0000"/>
                </a:solidFill>
              </a:rPr>
              <a:t>(3)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54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F0DDDF7-D865-4799-B339-7119583A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47E3DAC9-0658-4176-94EE-9596BD5105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91123" y="2889257"/>
            <a:ext cx="2689860" cy="3356610"/>
          </a:xfrm>
          <a:prstGeom prst="rect">
            <a:avLst/>
          </a:prstGeom>
        </p:spPr>
      </p:pic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BA55778F-DC3F-4F9E-BF68-18F376D6FF3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257301"/>
            <a:ext cx="10515600" cy="15839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6"/>
            </a:pPr>
            <a:r>
              <a:rPr lang="en-US" altLang="zh-TW" sz="2000" dirty="0"/>
              <a:t>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From the </a:t>
            </a:r>
            <a:r>
              <a:rPr lang="en-US" altLang="zh-TW" sz="2000" b="1" dirty="0"/>
              <a:t>Transport</a:t>
            </a:r>
            <a:r>
              <a:rPr lang="en-US" altLang="zh-TW" sz="2000" dirty="0"/>
              <a:t> menu, select </a:t>
            </a:r>
            <a:r>
              <a:rPr lang="en-US" altLang="zh-TW" sz="2000" b="1" dirty="0"/>
              <a:t>Download Firmware</a:t>
            </a:r>
          </a:p>
          <a:p>
            <a:pPr marL="914400" lvl="1" indent="-457200">
              <a:buAutoNum type="arabicParenBoth"/>
            </a:pPr>
            <a:r>
              <a:rPr lang="en-US" altLang="zh-TW" sz="2000" dirty="0"/>
              <a:t>Device Configuration : </a:t>
            </a:r>
          </a:p>
          <a:p>
            <a:pPr marL="457200" lvl="1" indent="0">
              <a:buNone/>
            </a:pPr>
            <a:r>
              <a:rPr lang="en-US" altLang="zh-TW" sz="2000" dirty="0"/>
              <a:t>        Import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>
                <a:solidFill>
                  <a:srgbClr val="FF0000"/>
                </a:solidFill>
              </a:rPr>
              <a:t>BCM20703A2_Runtime_Ram_Config_Download</a:t>
            </a:r>
          </a:p>
          <a:p>
            <a:pPr marL="914400" lvl="1" indent="-457200">
              <a:buAutoNum type="arabicParenBoth"/>
            </a:pPr>
            <a:endParaRPr lang="en-US" altLang="zh-TW" sz="2000" b="1" dirty="0"/>
          </a:p>
          <a:p>
            <a:pPr marL="457200" lvl="1" indent="0">
              <a:buNone/>
            </a:pPr>
            <a:endParaRPr lang="zh-TW" altLang="zh-TW" sz="2000" b="1" dirty="0"/>
          </a:p>
          <a:p>
            <a:pPr marL="914400" lvl="1" indent="-457200"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CDE0446-0B52-4E54-A648-2AF8BE2F3679}"/>
              </a:ext>
            </a:extLst>
          </p:cNvPr>
          <p:cNvSpPr txBox="1"/>
          <p:nvPr/>
        </p:nvSpPr>
        <p:spPr>
          <a:xfrm>
            <a:off x="1446671" y="4865906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623D4558-EC00-4334-9DDF-F3140078BD4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335262" y="2889257"/>
            <a:ext cx="4906392" cy="978822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F3F157EB-F924-4B51-A7A8-B7AC6894A785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335262" y="4109670"/>
            <a:ext cx="4879340" cy="1851025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B5A7C64-6ED7-4194-85FB-7F055D6A42E1}"/>
              </a:ext>
            </a:extLst>
          </p:cNvPr>
          <p:cNvSpPr txBox="1"/>
          <p:nvPr/>
        </p:nvSpPr>
        <p:spPr>
          <a:xfrm>
            <a:off x="4425515" y="3209391"/>
            <a:ext cx="452761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99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/>
          <p:cNvSpPr txBox="1"/>
          <p:nvPr/>
        </p:nvSpPr>
        <p:spPr>
          <a:xfrm>
            <a:off x="11645153" y="642769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solidFill>
                  <a:schemeClr val="bg1">
                    <a:lumMod val="65000"/>
                  </a:schemeClr>
                </a:solidFill>
              </a:rPr>
              <a:t>2</a:t>
            </a:r>
            <a:endParaRPr lang="zh-TW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2A27E5A4-9D04-4D80-8D89-92BDFF2FF082}"/>
              </a:ext>
            </a:extLst>
          </p:cNvPr>
          <p:cNvSpPr txBox="1">
            <a:spLocks/>
          </p:cNvSpPr>
          <p:nvPr/>
        </p:nvSpPr>
        <p:spPr>
          <a:xfrm>
            <a:off x="838200" y="736037"/>
            <a:ext cx="10515600" cy="152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altLang="zh-TW" sz="2000" dirty="0"/>
              <a:t>(3)   Select </a:t>
            </a:r>
            <a:r>
              <a:rPr lang="en-US" altLang="zh-TW" sz="2000" b="1" dirty="0"/>
              <a:t>burn image</a:t>
            </a:r>
          </a:p>
          <a:p>
            <a:pPr marL="457200" lvl="1" indent="0">
              <a:buNone/>
            </a:pPr>
            <a:r>
              <a:rPr lang="en-US" altLang="zh-TW" sz="2000" dirty="0"/>
              <a:t>(4)   Click </a:t>
            </a:r>
            <a:r>
              <a:rPr lang="en-US" altLang="zh-TW" sz="2000" b="1" dirty="0"/>
              <a:t>Locate </a:t>
            </a:r>
            <a:r>
              <a:rPr lang="en-US" altLang="zh-TW" sz="2000" dirty="0">
                <a:sym typeface="Wingdings" panose="05000000000000000000" pitchFamily="2" charset="2"/>
              </a:rPr>
              <a:t> select </a:t>
            </a:r>
            <a:r>
              <a:rPr lang="en-US" altLang="zh-TW" sz="2000" b="1" dirty="0">
                <a:solidFill>
                  <a:srgbClr val="FF0000"/>
                </a:solidFill>
                <a:sym typeface="Wingdings" panose="05000000000000000000" pitchFamily="2" charset="2"/>
              </a:rPr>
              <a:t>CYW20704A2_001.002.011.0296.0298.hcd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pPr marL="914400" lvl="1" indent="-457200">
              <a:buFont typeface="Arial" panose="020B0604020202020204" pitchFamily="34" charset="0"/>
              <a:buAutoNum type="arabicParenBoth" startAt="5"/>
            </a:pPr>
            <a:r>
              <a:rPr lang="en-US" altLang="zh-TW" sz="2000" dirty="0"/>
              <a:t>Click</a:t>
            </a:r>
            <a:r>
              <a:rPr lang="en-US" altLang="zh-TW" sz="2000" b="1" dirty="0"/>
              <a:t> Execute</a:t>
            </a:r>
          </a:p>
          <a:p>
            <a:pPr marL="914400" lvl="1" indent="-457200">
              <a:buFont typeface="Arial" panose="020B0604020202020204" pitchFamily="34" charset="0"/>
              <a:buAutoNum type="arabicParenBoth" startAt="5"/>
            </a:pPr>
            <a:r>
              <a:rPr lang="en-US" altLang="zh-TW" sz="2000" dirty="0"/>
              <a:t>Display</a:t>
            </a:r>
            <a:r>
              <a:rPr lang="en-US" altLang="zh-TW" sz="2000" b="1" dirty="0"/>
              <a:t> Status : Download completed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98FB6EFF-7723-4E9C-9CB0-A17E3738AFEB}"/>
              </a:ext>
            </a:extLst>
          </p:cNvPr>
          <p:cNvGrpSpPr/>
          <p:nvPr/>
        </p:nvGrpSpPr>
        <p:grpSpPr>
          <a:xfrm>
            <a:off x="1380970" y="2262829"/>
            <a:ext cx="6786486" cy="925143"/>
            <a:chOff x="1380970" y="1740023"/>
            <a:chExt cx="6786486" cy="925143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92B2DCA8-B13C-447A-BE63-BCDA6E15611A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80970" y="1740023"/>
              <a:ext cx="6786486" cy="925143"/>
            </a:xfrm>
            <a:prstGeom prst="rect">
              <a:avLst/>
            </a:prstGeom>
          </p:spPr>
        </p:pic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343D1402-7D7F-44FE-821C-4174398894B7}"/>
                </a:ext>
              </a:extLst>
            </p:cNvPr>
            <p:cNvSpPr txBox="1"/>
            <p:nvPr/>
          </p:nvSpPr>
          <p:spPr>
            <a:xfrm>
              <a:off x="2423602" y="2326612"/>
              <a:ext cx="377297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>
                  <a:solidFill>
                    <a:srgbClr val="FF0000"/>
                  </a:solidFill>
                </a:rPr>
                <a:t>(3)</a:t>
              </a:r>
              <a:endParaRPr lang="zh-TW" alt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87FF69CD-7815-4685-A68F-E5F6818BCFE1}"/>
                </a:ext>
              </a:extLst>
            </p:cNvPr>
            <p:cNvSpPr txBox="1"/>
            <p:nvPr/>
          </p:nvSpPr>
          <p:spPr>
            <a:xfrm>
              <a:off x="7124089" y="1935331"/>
              <a:ext cx="380754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600" b="1" dirty="0">
                  <a:solidFill>
                    <a:srgbClr val="FF0000"/>
                  </a:solidFill>
                </a:rPr>
                <a:t>(4)</a:t>
              </a:r>
              <a:endParaRPr lang="zh-TW" altLang="en-US" sz="16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60F83DD7-5BD4-4B82-A4FD-CD81121B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970" y="3452178"/>
            <a:ext cx="6884630" cy="573718"/>
          </a:xfrm>
          <a:prstGeom prst="rect">
            <a:avLst/>
          </a:prstGeom>
        </p:spPr>
      </p:pic>
      <p:cxnSp>
        <p:nvCxnSpPr>
          <p:cNvPr id="9" name="接點: 肘形 8">
            <a:extLst>
              <a:ext uri="{FF2B5EF4-FFF2-40B4-BE49-F238E27FC236}">
                <a16:creationId xmlns:a16="http://schemas.microsoft.com/office/drawing/2014/main" id="{86C71F92-8D8D-4060-A926-5B21FA06D24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816533" y="2731437"/>
            <a:ext cx="1312049" cy="1092569"/>
          </a:xfrm>
          <a:prstGeom prst="bentConnector3">
            <a:avLst>
              <a:gd name="adj1" fmla="val 606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>
            <a:extLst>
              <a:ext uri="{FF2B5EF4-FFF2-40B4-BE49-F238E27FC236}">
                <a16:creationId xmlns:a16="http://schemas.microsoft.com/office/drawing/2014/main" id="{FB1724FE-544E-40F0-8C59-41C846BA7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970" y="4278348"/>
            <a:ext cx="7229475" cy="1943100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3F7523F1-1187-495F-B181-A5EE01EF830F}"/>
              </a:ext>
            </a:extLst>
          </p:cNvPr>
          <p:cNvSpPr txBox="1"/>
          <p:nvPr/>
        </p:nvSpPr>
        <p:spPr>
          <a:xfrm>
            <a:off x="7591886" y="4546533"/>
            <a:ext cx="37729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(5)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71FE7EFD-2D44-4B91-B13A-1E36C97AFF07}"/>
              </a:ext>
            </a:extLst>
          </p:cNvPr>
          <p:cNvSpPr txBox="1"/>
          <p:nvPr/>
        </p:nvSpPr>
        <p:spPr>
          <a:xfrm>
            <a:off x="5718703" y="4896610"/>
            <a:ext cx="37729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(6)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24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3414B2-2A5C-4EAE-924A-9BE2FE1D116E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14717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7"/>
            </a:pPr>
            <a:r>
              <a:rPr lang="en-US" altLang="zh-TW" sz="2000" dirty="0"/>
              <a:t>(1)  After Load FW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control window </a:t>
            </a:r>
            <a:r>
              <a:rPr lang="en-US" altLang="zh-TW" sz="2000" dirty="0">
                <a:sym typeface="Wingdings" panose="05000000000000000000" pitchFamily="2" charset="2"/>
              </a:rPr>
              <a:t> </a:t>
            </a:r>
            <a:r>
              <a:rPr lang="en-US" altLang="zh-TW" sz="2000" dirty="0"/>
              <a:t>select </a:t>
            </a:r>
            <a:r>
              <a:rPr lang="en-US" altLang="zh-TW" sz="2000" b="1" dirty="0"/>
              <a:t>HCI protocol active</a:t>
            </a:r>
          </a:p>
          <a:p>
            <a:pPr marL="0" indent="0">
              <a:buNone/>
            </a:pPr>
            <a:r>
              <a:rPr lang="zh-TW" altLang="en-US" sz="2000" dirty="0"/>
              <a:t>        </a:t>
            </a:r>
            <a:r>
              <a:rPr lang="en-US" altLang="zh-TW" sz="2000" dirty="0"/>
              <a:t>(2)  Click </a:t>
            </a:r>
            <a:r>
              <a:rPr lang="en-US" altLang="zh-TW" sz="2000" b="1" dirty="0"/>
              <a:t>Reset</a:t>
            </a:r>
          </a:p>
          <a:p>
            <a:pPr marL="0" indent="0">
              <a:buNone/>
            </a:pPr>
            <a:r>
              <a:rPr lang="en-US" altLang="zh-TW" sz="2000" b="1" dirty="0"/>
              <a:t>        </a:t>
            </a:r>
            <a:r>
              <a:rPr lang="en-US" altLang="zh-TW" sz="2000" dirty="0"/>
              <a:t>(3)  In the log window, the last line reads status = 0x0 (0, "Success")</a:t>
            </a:r>
          </a:p>
          <a:p>
            <a:pPr marL="0" indent="0">
              <a:buNone/>
            </a:pP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F6F4497-BE2D-40F2-9656-4223052E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963" y="2487535"/>
            <a:ext cx="3243636" cy="3734608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7E0A4B-9B27-4ECF-B997-03D05C98931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23" y="2487535"/>
            <a:ext cx="3786808" cy="12661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3A406984-5C30-4E26-A67E-038FB7321334}"/>
              </a:ext>
            </a:extLst>
          </p:cNvPr>
          <p:cNvSpPr txBox="1"/>
          <p:nvPr/>
        </p:nvSpPr>
        <p:spPr>
          <a:xfrm>
            <a:off x="1304628" y="2602100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(1)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1578EF1-96D6-4CE1-A835-17809C6FE97B}"/>
              </a:ext>
            </a:extLst>
          </p:cNvPr>
          <p:cNvSpPr txBox="1"/>
          <p:nvPr/>
        </p:nvSpPr>
        <p:spPr>
          <a:xfrm>
            <a:off x="5539642" y="3259723"/>
            <a:ext cx="45276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>
                <a:solidFill>
                  <a:srgbClr val="FF0000"/>
                </a:solidFill>
              </a:rPr>
              <a:t>(2)</a:t>
            </a:r>
            <a:endParaRPr lang="zh-TW" alt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820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278AB03-B008-4119-9D5E-37F5A2B6966D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8"/>
            </a:pPr>
            <a:r>
              <a:rPr lang="en-US" altLang="zh-TW" sz="2000" dirty="0"/>
              <a:t>Set Event Filter 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953A5C-253B-4616-BA61-E97A54F0A7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71189" y="1524739"/>
            <a:ext cx="3962400" cy="1145540"/>
          </a:xfrm>
          <a:prstGeom prst="rect">
            <a:avLst/>
          </a:prstGeom>
        </p:spPr>
      </p:pic>
      <p:sp>
        <p:nvSpPr>
          <p:cNvPr id="7" name="箭號: 向右 6">
            <a:extLst>
              <a:ext uri="{FF2B5EF4-FFF2-40B4-BE49-F238E27FC236}">
                <a16:creationId xmlns:a16="http://schemas.microsoft.com/office/drawing/2014/main" id="{C91E7608-7442-4E5A-BAC9-DBDF3E05D139}"/>
              </a:ext>
            </a:extLst>
          </p:cNvPr>
          <p:cNvSpPr/>
          <p:nvPr/>
        </p:nvSpPr>
        <p:spPr>
          <a:xfrm>
            <a:off x="5333589" y="194214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60B91660-42B4-457B-A76B-6D1FF507FF73}"/>
              </a:ext>
            </a:extLst>
          </p:cNvPr>
          <p:cNvSpPr txBox="1">
            <a:spLocks/>
          </p:cNvSpPr>
          <p:nvPr/>
        </p:nvSpPr>
        <p:spPr>
          <a:xfrm>
            <a:off x="838200" y="3214872"/>
            <a:ext cx="10515600" cy="82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9"/>
            </a:pPr>
            <a:r>
              <a:rPr lang="en-US" altLang="zh-TW" sz="2000" dirty="0"/>
              <a:t>Write Scan Enable</a:t>
            </a:r>
            <a:endParaRPr lang="zh-TW" altLang="zh-TW" sz="2000" dirty="0"/>
          </a:p>
          <a:p>
            <a:pPr marL="457200" lvl="1" indent="0">
              <a:buNone/>
            </a:pPr>
            <a:r>
              <a:rPr lang="en-US" altLang="zh-TW" sz="2000" dirty="0"/>
              <a:t>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lvl="1"/>
            <a:endParaRPr lang="zh-TW" altLang="en-US" sz="2000" dirty="0"/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DE1B2663-D82D-47F5-AE79-B3DBBEF56D4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1189" y="3990250"/>
            <a:ext cx="3025140" cy="2217420"/>
          </a:xfrm>
          <a:prstGeom prst="rect">
            <a:avLst/>
          </a:prstGeom>
        </p:spPr>
      </p:pic>
      <p:sp>
        <p:nvSpPr>
          <p:cNvPr id="13" name="箭號: 向右 12">
            <a:extLst>
              <a:ext uri="{FF2B5EF4-FFF2-40B4-BE49-F238E27FC236}">
                <a16:creationId xmlns:a16="http://schemas.microsoft.com/office/drawing/2014/main" id="{E2132BB3-4A01-4477-B51E-D84E53E3D7FF}"/>
              </a:ext>
            </a:extLst>
          </p:cNvPr>
          <p:cNvSpPr/>
          <p:nvPr/>
        </p:nvSpPr>
        <p:spPr>
          <a:xfrm>
            <a:off x="4417373" y="4831319"/>
            <a:ext cx="511945" cy="259673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03FEB2FC-30F1-4619-91AD-55042E1F6ABB}"/>
              </a:ext>
            </a:extLst>
          </p:cNvPr>
          <p:cNvGrpSpPr/>
          <p:nvPr/>
        </p:nvGrpSpPr>
        <p:grpSpPr>
          <a:xfrm>
            <a:off x="5845534" y="1524739"/>
            <a:ext cx="5275580" cy="1793875"/>
            <a:chOff x="5845534" y="1524739"/>
            <a:chExt cx="5275580" cy="1793875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D55527AD-FE6A-4AC8-ADAF-0704CE9CC5B9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5534" y="1524739"/>
              <a:ext cx="5275580" cy="17938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63B7B9A-735F-4D7B-ACC8-B8326BDA6858}"/>
                </a:ext>
              </a:extLst>
            </p:cNvPr>
            <p:cNvSpPr/>
            <p:nvPr/>
          </p:nvSpPr>
          <p:spPr>
            <a:xfrm>
              <a:off x="7543143" y="2219106"/>
              <a:ext cx="2426480" cy="22825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556E88-4B1E-4BA7-AA0F-055022A37867}"/>
                </a:ext>
              </a:extLst>
            </p:cNvPr>
            <p:cNvSpPr/>
            <p:nvPr/>
          </p:nvSpPr>
          <p:spPr>
            <a:xfrm>
              <a:off x="7483876" y="1814164"/>
              <a:ext cx="906591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77BDEFA-2827-4317-8F72-0FA7F0C221D9}"/>
                </a:ext>
              </a:extLst>
            </p:cNvPr>
            <p:cNvSpPr/>
            <p:nvPr/>
          </p:nvSpPr>
          <p:spPr>
            <a:xfrm>
              <a:off x="7543143" y="3067377"/>
              <a:ext cx="2210540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381289-B0AC-43D2-9BE5-0375AD78F5F6}"/>
                </a:ext>
              </a:extLst>
            </p:cNvPr>
            <p:cNvSpPr/>
            <p:nvPr/>
          </p:nvSpPr>
          <p:spPr>
            <a:xfrm>
              <a:off x="10464799" y="1814164"/>
              <a:ext cx="567268" cy="14870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5F4D88FE-5F05-4244-9147-C8100513EC36}"/>
              </a:ext>
            </a:extLst>
          </p:cNvPr>
          <p:cNvGrpSpPr/>
          <p:nvPr/>
        </p:nvGrpSpPr>
        <p:grpSpPr>
          <a:xfrm>
            <a:off x="5008604" y="4500462"/>
            <a:ext cx="3474720" cy="921385"/>
            <a:chOff x="5008604" y="4734763"/>
            <a:chExt cx="3474720" cy="921385"/>
          </a:xfrm>
        </p:grpSpPr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4811D0A7-6786-4139-A339-F0D269CFE0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8604" y="4734763"/>
              <a:ext cx="3474720" cy="9213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36C413A-031D-4F50-BCD0-4D867EAC7333}"/>
                </a:ext>
              </a:extLst>
            </p:cNvPr>
            <p:cNvSpPr/>
            <p:nvPr/>
          </p:nvSpPr>
          <p:spPr>
            <a:xfrm>
              <a:off x="5845534" y="5065619"/>
              <a:ext cx="1697609" cy="259673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73522D41-39E3-43A8-9EB1-B3B4A1A46709}"/>
                </a:ext>
              </a:extLst>
            </p:cNvPr>
            <p:cNvSpPr/>
            <p:nvPr/>
          </p:nvSpPr>
          <p:spPr>
            <a:xfrm>
              <a:off x="7634520" y="5083799"/>
              <a:ext cx="755948" cy="241494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2323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7BC23F74-80B1-4E50-9CC3-6A005B39CACB}"/>
              </a:ext>
            </a:extLst>
          </p:cNvPr>
          <p:cNvSpPr txBox="1">
            <a:spLocks/>
          </p:cNvSpPr>
          <p:nvPr/>
        </p:nvSpPr>
        <p:spPr>
          <a:xfrm>
            <a:off x="838200" y="662497"/>
            <a:ext cx="10515600" cy="71354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9"/>
            </a:pPr>
            <a:r>
              <a:rPr lang="en-US" altLang="zh-TW" sz="2000" dirty="0"/>
              <a:t>Enable Test Mode</a:t>
            </a:r>
          </a:p>
          <a:p>
            <a:pPr marL="0" indent="0">
              <a:buNone/>
            </a:pPr>
            <a:r>
              <a:rPr lang="en-US" altLang="zh-TW" sz="2000" dirty="0"/>
              <a:t>        Success </a:t>
            </a:r>
            <a:r>
              <a:rPr lang="en-US" altLang="zh-TW" sz="2000" dirty="0">
                <a:sym typeface="Wingdings" panose="05000000000000000000" pitchFamily="2" charset="2"/>
              </a:rPr>
              <a:t>: </a:t>
            </a:r>
            <a:r>
              <a:rPr lang="en-US" altLang="zh-TW" sz="2000" dirty="0"/>
              <a:t>In the log window, the last line reads status = 0x0 (0, "Success") </a:t>
            </a:r>
            <a:endParaRPr lang="zh-TW" altLang="zh-TW" sz="2000" b="1" dirty="0"/>
          </a:p>
          <a:p>
            <a:pPr marL="914400" lvl="1" indent="-457200">
              <a:buFont typeface="Arial" panose="020B0604020202020204" pitchFamily="34" charset="0"/>
              <a:buAutoNum type="arabicParenBoth"/>
            </a:pPr>
            <a:endParaRPr lang="zh-TW" altLang="zh-TW" sz="2000" dirty="0"/>
          </a:p>
          <a:p>
            <a:pPr lvl="1"/>
            <a:endParaRPr lang="zh-TW" altLang="en-US" sz="2000" dirty="0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26CC2FA6-8287-4680-8656-804AF8774F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501" y="1515531"/>
            <a:ext cx="4198866" cy="1303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735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54FA91-8789-4104-9939-0047F323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b="1" dirty="0">
                <a:latin typeface="Calibri" panose="020F0502020204030204" pitchFamily="34" charset="0"/>
                <a:cs typeface="Calibri" panose="020F0502020204030204" pitchFamily="34" charset="0"/>
              </a:rPr>
              <a:t>C. Set Tx Carrier Frequency ARM</a:t>
            </a:r>
            <a:endParaRPr lang="zh-TW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FC39977-9AB0-4B18-90E3-9687AB9FCD6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1437322"/>
            <a:ext cx="4494530" cy="225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AF526EA1-2290-43F3-B275-52FB07A783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35" y="3916233"/>
            <a:ext cx="4008755" cy="1973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C4A1302-25BD-4799-A856-F98384B3B9DC}"/>
              </a:ext>
            </a:extLst>
          </p:cNvPr>
          <p:cNvSpPr/>
          <p:nvPr/>
        </p:nvSpPr>
        <p:spPr>
          <a:xfrm>
            <a:off x="3036163" y="4181383"/>
            <a:ext cx="692458" cy="195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671B17-CC99-4B26-9625-4A54052E0CAF}"/>
              </a:ext>
            </a:extLst>
          </p:cNvPr>
          <p:cNvSpPr/>
          <p:nvPr/>
        </p:nvSpPr>
        <p:spPr>
          <a:xfrm>
            <a:off x="3036163" y="4441794"/>
            <a:ext cx="594804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C90A001-ED11-4476-A4D1-638F7E7237BF}"/>
              </a:ext>
            </a:extLst>
          </p:cNvPr>
          <p:cNvSpPr/>
          <p:nvPr/>
        </p:nvSpPr>
        <p:spPr>
          <a:xfrm>
            <a:off x="3084989" y="4664550"/>
            <a:ext cx="1043127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4246334-3DA5-46EE-856F-3B3DCB253B8E}"/>
              </a:ext>
            </a:extLst>
          </p:cNvPr>
          <p:cNvSpPr/>
          <p:nvPr/>
        </p:nvSpPr>
        <p:spPr>
          <a:xfrm>
            <a:off x="3084988" y="5165803"/>
            <a:ext cx="1247315" cy="157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04072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</TotalTime>
  <Words>403</Words>
  <Application>Microsoft Office PowerPoint</Application>
  <PresentationFormat>寬螢幕</PresentationFormat>
  <Paragraphs>71</Paragraphs>
  <Slides>14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8" baseType="lpstr">
      <vt:lpstr>Arial</vt:lpstr>
      <vt:lpstr>Calibri</vt:lpstr>
      <vt:lpstr>Helvetica</vt:lpstr>
      <vt:lpstr>Office 佈景主題</vt:lpstr>
      <vt:lpstr>PowerPoint 簡報</vt:lpstr>
      <vt:lpstr>HW Rework </vt:lpstr>
      <vt:lpstr>NOTE</vt:lpstr>
      <vt:lpstr>A. Install BlueTool</vt:lpstr>
      <vt:lpstr>PowerPoint 簡報</vt:lpstr>
      <vt:lpstr>B. Enable Test Mode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C. Set Tx Carrier Frequency ARM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Catherine</cp:lastModifiedBy>
  <cp:revision>57</cp:revision>
  <dcterms:created xsi:type="dcterms:W3CDTF">2018-11-16T05:26:15Z</dcterms:created>
  <dcterms:modified xsi:type="dcterms:W3CDTF">2019-05-09T12:47:50Z</dcterms:modified>
</cp:coreProperties>
</file>